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UPzdO1SV914CR9J5Auh9PwrsL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Google Shape;28;p21"/>
            <p:cNvSpPr/>
            <p:nvPr/>
          </p:nvSpPr>
          <p:spPr>
            <a:xfrm>
              <a:off x="0" y="-7862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9" name="Google Shape;29;p2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2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" name="Google Shape;31;p2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32" name="Google Shape;32;p2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3" name="Google Shape;33;p2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5" name="Google Shape;35;p2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6" name="Google Shape;36;p2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7" name="Google Shape;37;p2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1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0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1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31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31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3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2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3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3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3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3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3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3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5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25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25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9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9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2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4" name="Google Shape;14;p2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7" name="Google Shape;17;p2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8" name="Google Shape;18;p2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9" name="Google Shape;19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Relationship Id="rId4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Relationship Id="rId4" Type="http://schemas.openxmlformats.org/officeDocument/2006/relationships/image" Target="../media/image2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26.jp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gif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gif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Relationship Id="rId4" Type="http://schemas.openxmlformats.org/officeDocument/2006/relationships/image" Target="../media/image3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Relationship Id="rId4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486910" y="2404531"/>
            <a:ext cx="9807249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Trebuchet MS"/>
              <a:buNone/>
            </a:pPr>
            <a:r>
              <a:rPr b="1" lang="en-US" sz="4400">
                <a:solidFill>
                  <a:srgbClr val="0070C0"/>
                </a:solidFill>
              </a:rPr>
              <a:t>Introduction to </a:t>
            </a:r>
            <a:br>
              <a:rPr b="1" lang="en-US" sz="4400">
                <a:solidFill>
                  <a:srgbClr val="0070C0"/>
                </a:solidFill>
              </a:rPr>
            </a:br>
            <a:r>
              <a:rPr b="1" lang="en-US" sz="4400">
                <a:solidFill>
                  <a:srgbClr val="0070C0"/>
                </a:solidFill>
              </a:rPr>
              <a:t>Physics-Informed Neural Networks  </a:t>
            </a:r>
            <a:endParaRPr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1507066" y="4175528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rgbClr val="002060"/>
                </a:solidFill>
              </a:rPr>
              <a:t>Enrico Schiassi, enrico.schiassi90@gmail.com</a:t>
            </a:r>
            <a:endParaRPr/>
          </a:p>
        </p:txBody>
      </p:sp>
      <p:sp>
        <p:nvSpPr>
          <p:cNvPr id="149" name="Google Shape;149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Data-physics-driven training</a:t>
            </a:r>
            <a:endParaRPr/>
          </a:p>
        </p:txBody>
      </p:sp>
      <p:sp>
        <p:nvSpPr>
          <p:cNvPr id="248" name="Google Shape;248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u_i\}_{i=1}^{N}&#10;\end{equation*}&#10;&#10;\end{document}" id="249" name="Google Shape;249;p10" title="IguanaTex Bitmap Display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368" y="2419084"/>
            <a:ext cx="1065143" cy="2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0"/>
          <p:cNvSpPr txBox="1"/>
          <p:nvPr>
            <p:ph idx="1" type="body"/>
          </p:nvPr>
        </p:nvSpPr>
        <p:spPr>
          <a:xfrm>
            <a:off x="677334" y="1710779"/>
            <a:ext cx="3620346" cy="342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Given (labeled) data-set:</a:t>
            </a:r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\frac{1}{N}\sum_{i=1}^{N}|u_i - u_{\theta}(t_i)|^2 + \frac{\lambda}{M}\sum_{q=1}^{M}&#10;\left( |m\,u_{\theta,tt}(t_q) +\mu\, u_{\theta, t}(t_q) +k\,u_{\theta}(t_q) - f(t_q) |\right)^2 + \left(|u_0 - u_{\theta}(t_0)|\right)^2 + \left(|u_f - u_{\theta}(t_f)|\right)^2\\&#10;&amp; \text{s.t.}\\&#10;&amp; &amp; &amp; u_{\theta}(t) = \sum_{j=1}^{L} \beta_{j}\sigma \left(w_jt + b_j \right)  \\&#10;&amp; &amp; &amp; \theta = \{\bm{w},\bm{b},\bm{\beta}\}^T \in \mathbb{R}^{3L} \\&#10;&amp; &amp; &amp;  \bm{w},\bm{b},\bm{\beta} \in \mathbb{R}^L \\&#10;\end{aligned}&#10;\end{equation*}&#10;&#10;\end{document}" id="251" name="Google Shape;251;p10" title="IguanaTex Bitmap Display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181" y="4004933"/>
            <a:ext cx="9038137" cy="205470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"/>
          <p:cNvSpPr txBox="1"/>
          <p:nvPr>
            <p:ph idx="1" type="body"/>
          </p:nvPr>
        </p:nvSpPr>
        <p:spPr>
          <a:xfrm>
            <a:off x="677332" y="3338001"/>
            <a:ext cx="4484872" cy="342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Physics-Informed Neural Networks (PINN):</a:t>
            </a:r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u_{tt} +\mu\, u_t +k\,u = f(t) \qquad \text{subject to} \qquad     &#10;    \begin{cases}&#10;        u(t_0) &amp;= u_0 \\&#10;        u(t_f) &amp;= u_f \\&#10;    \end{cases}&#10;\end{equation*}&#10;&#10;\end{document}" id="253" name="Google Shape;253;p10" title="IguanaTex Bitmap Display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7199" y="2329238"/>
            <a:ext cx="5598343" cy="66191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 txBox="1"/>
          <p:nvPr/>
        </p:nvSpPr>
        <p:spPr>
          <a:xfrm>
            <a:off x="4297680" y="1642789"/>
            <a:ext cx="4817382" cy="575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Physics, damped harmonic oscillator, modeled via the following Differential Equation (DE): </a:t>
            </a:r>
            <a:endParaRPr b="0" i="1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Data-physics-driven training (cont’d)</a:t>
            </a:r>
            <a:endParaRPr/>
          </a:p>
        </p:txBody>
      </p:sp>
      <p:sp>
        <p:nvSpPr>
          <p:cNvPr id="260" name="Google Shape;260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Google Shape;2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705" y="1389785"/>
            <a:ext cx="6221529" cy="251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448" y="4149078"/>
            <a:ext cx="7215585" cy="243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 txBox="1"/>
          <p:nvPr/>
        </p:nvSpPr>
        <p:spPr>
          <a:xfrm>
            <a:off x="1223867" y="6458866"/>
            <a:ext cx="48208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https://benmoseley.blog/my-research/so-what-is-a-physics-informed-neural-network/</a:t>
            </a:r>
            <a:endParaRPr b="0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Data-physics-driven training (cont’d)</a:t>
            </a:r>
            <a:endParaRPr/>
          </a:p>
        </p:txBody>
      </p:sp>
      <p:sp>
        <p:nvSpPr>
          <p:cNvPr id="269" name="Google Shape;269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0" name="Google Shape;2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705" y="1389785"/>
            <a:ext cx="6221529" cy="251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448" y="4149078"/>
            <a:ext cx="7215585" cy="243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2"/>
          <p:cNvSpPr txBox="1"/>
          <p:nvPr/>
        </p:nvSpPr>
        <p:spPr>
          <a:xfrm>
            <a:off x="1223867" y="6458866"/>
            <a:ext cx="48208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https://benmoseley.blog/my-research/so-what-is-a-physics-informed-neural-network/</a:t>
            </a:r>
            <a:endParaRPr b="0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12"/>
          <p:cNvSpPr txBox="1"/>
          <p:nvPr>
            <p:ph idx="1" type="body"/>
          </p:nvPr>
        </p:nvSpPr>
        <p:spPr>
          <a:xfrm>
            <a:off x="7240958" y="3216694"/>
            <a:ext cx="2616279" cy="1039422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b="1" lang="en-US" sz="1600"/>
              <a:t>Question</a:t>
            </a:r>
            <a:r>
              <a:rPr lang="en-US" sz="1600"/>
              <a:t>: could PINNs be trained successfully with no labeled data?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Physics-driven training</a:t>
            </a:r>
            <a:endParaRPr/>
          </a:p>
        </p:txBody>
      </p: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677331" y="1769908"/>
            <a:ext cx="4817382" cy="575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Physics, damped harmonic oscillator, modeled via the following DE:</a:t>
            </a:r>
            <a:endParaRPr b="0" i="1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13"/>
          <p:cNvSpPr txBox="1"/>
          <p:nvPr>
            <p:ph idx="1" type="body"/>
          </p:nvPr>
        </p:nvSpPr>
        <p:spPr>
          <a:xfrm>
            <a:off x="677332" y="3338001"/>
            <a:ext cx="4484872" cy="342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Physics-Informed Neural Networks (PINN):</a:t>
            </a:r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u_{tt} +\mu\, u_t +k\,u = 0 \qquad \text{subject to} \qquad     &#10;    \begin{cases}&#10;        u(t_0) &amp;= u_0 \\&#10;        u(t_f) &amp;= u_f \\&#10;    \end{cases}&#10;\end{equation*}&#10;&#10;\end{document}" id="282" name="Google Shape;282;p13" title="IguanaTex Bitmap Display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177" y="2510608"/>
            <a:ext cx="5324541" cy="661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  \frac{\lambda}{M}\sum_{q=1}^{M}&#10;\left( |m\,u_{\theta,tt}(t_q) +\mu\, u_{\theta, t}(t_q) +k\,u_{\theta}(t_q) - f(t_q) |\right)^2 + \left(|u_0 - u_{\theta}(t_0)|\right)^2 + \left(|u_f - u_{\theta}(t_f)|\right)^2\\&#10;&amp; \text{s.t.}\\&#10;&amp; &amp; &amp; u_{\theta}(t) = \sum_{j=1}^{L} \beta_{j}\sigma \left(w_jt + b_j \right)  \\&#10;&amp; &amp; &amp; \theta = \{\bm{w},\bm{b},\bm{\beta}\}^T \in \mathbb{R}^{3L} \\&#10;&amp; &amp; &amp;  \bm{w},\bm{b},\bm{\beta} \in \mathbb{R}^L \\&#10;\end{aligned}&#10;\end{equation*}&#10;&#10;\end{document}" id="283" name="Google Shape;283;p13" title="IguanaTex Bitmap Display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181" y="4004935"/>
            <a:ext cx="7292012" cy="205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Physics-driven training</a:t>
            </a:r>
            <a:endParaRPr/>
          </a:p>
        </p:txBody>
      </p:sp>
      <p:sp>
        <p:nvSpPr>
          <p:cNvPr id="289" name="Google Shape;289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14"/>
          <p:cNvSpPr txBox="1"/>
          <p:nvPr/>
        </p:nvSpPr>
        <p:spPr>
          <a:xfrm>
            <a:off x="677331" y="1769908"/>
            <a:ext cx="4817382" cy="575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Physics, damped harmonic oscillator, modeled via the following DE:</a:t>
            </a:r>
            <a:endParaRPr b="0" i="1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14"/>
          <p:cNvSpPr txBox="1"/>
          <p:nvPr>
            <p:ph idx="1" type="body"/>
          </p:nvPr>
        </p:nvSpPr>
        <p:spPr>
          <a:xfrm>
            <a:off x="677332" y="3338001"/>
            <a:ext cx="4484872" cy="342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Physics-Informed Neural Networks (PINN):</a:t>
            </a:r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u_{tt} +\mu\, u_t +k\,u = 0 \qquad \text{subject to} \qquad     &#10;    \begin{cases}&#10;        u(t_0) &amp;= u_0 \\&#10;        u(t_f) &amp;= u_f \\&#10;    \end{cases}&#10;\end{equation*}&#10;&#10;\end{document}" id="292" name="Google Shape;292;p14" title="IguanaTex Bitmap Display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177" y="2510608"/>
            <a:ext cx="5324541" cy="66191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4"/>
          <p:cNvSpPr txBox="1"/>
          <p:nvPr>
            <p:ph idx="1" type="body"/>
          </p:nvPr>
        </p:nvSpPr>
        <p:spPr>
          <a:xfrm>
            <a:off x="6916763" y="2345129"/>
            <a:ext cx="2616279" cy="1039422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b="1" lang="en-US" sz="1600"/>
              <a:t>Question</a:t>
            </a:r>
            <a:r>
              <a:rPr lang="en-US" sz="1600"/>
              <a:t>: could PINNs be used with no full knowledge of the governing DE?</a:t>
            </a:r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   \frac{\lambda}{M}\sum_{q=1}^{M}&#10;\left( |m\,u_{\theta,tt}(t_q) +\mu\, u_{\theta, t}(t_q) +k\,u_{\theta}(t_q) - f(t_q) |\right)^2 + \left(|u_0 - u_{\theta}(t_0)|\right)^2 + \left(|u_f - u_{\theta}(t_f)|\right)^2\\&#10;&amp; \text{s.t.}\\&#10;&amp; &amp; &amp; u_{\theta}(t) = \sum_{j=1}^{L} \beta_{j}\sigma \left(w_jt + b_j \right)  \\&#10;&amp; &amp; &amp; \theta = \{\bm{w},\bm{b},\bm{\beta}\}^T \in \mathbb{R}^{3L} \\&#10;&amp; &amp; &amp;  \bm{w},\bm{b},\bm{\beta} \in \mathbb{R}^L \\&#10;\end{aligned}&#10;\end{equation*}&#10;&#10;\end{document}" id="294" name="Google Shape;294;p14" title="IguanaTex Bitmap Display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181" y="4004935"/>
            <a:ext cx="7292012" cy="205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Data-physics-driven training for parameter estimation</a:t>
            </a:r>
            <a:endParaRPr/>
          </a:p>
        </p:txBody>
      </p:sp>
      <p:sp>
        <p:nvSpPr>
          <p:cNvPr id="300" name="Google Shape;300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u_i\}_{i=1}^{N}&#10;\end{equation*}&#10;&#10;\end{document}" id="301" name="Google Shape;301;p15" title="IguanaTex Bitmap Display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368" y="2784848"/>
            <a:ext cx="1065143" cy="2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 txBox="1"/>
          <p:nvPr>
            <p:ph idx="1" type="body"/>
          </p:nvPr>
        </p:nvSpPr>
        <p:spPr>
          <a:xfrm>
            <a:off x="677334" y="2076543"/>
            <a:ext cx="3620346" cy="342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Given (labeled) data-set:</a:t>
            </a:r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, \bm{\Gamma} }{\text{min}}&#10;&amp; &amp; \frac{1}{N}\sum_{i=1}^{N}|u_i - u_{\theta}(t_i)|^2 + \frac{\lambda}{M}\sum_{q=1}^{M}&#10;\left( |m\,u_{\theta,tt}(t_q) +\mu\, u_{\theta, t}(t_q) +k\,u_{\theta}(t_q) - f(t_q) |\right)^2 + \left(|u_0 - u_{\theta}(t_0)|\right)^2 + \left(|u_f - u_{\theta}(t_f)|\right)^2\\&#10;&amp; \text{s.t.}\\&#10;&amp; &amp; &amp; u_{\theta}(t) = \sum_{j=1}^{L} \beta_{j}\sigma \left(w_jt + b_j \right)  \\&#10;&amp; &amp; &amp; \theta = \{\bm{w},\bm{b},\bm{\beta}\}^T \in \mathbb{R}^{3L}, \, \text{with,} \,  \bm{w},\bm{b},\bm{\beta} \in \mathbb{R}^L \\&#10;&amp; &amp; &amp; \bm{\Gamma} = \{m,\mu\}^T \in \mathbb{R}^{2}, \, \text{with,} \, m,\mu,k \in \mathbb{R}&#10;\end{aligned}&#10;\end{equation*}&#10;&#10;\end{document}" id="303" name="Google Shape;303;p15" title="IguanaTex Bitmap Display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323" y="4341027"/>
            <a:ext cx="9038137" cy="206546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5"/>
          <p:cNvSpPr txBox="1"/>
          <p:nvPr>
            <p:ph idx="1" type="body"/>
          </p:nvPr>
        </p:nvSpPr>
        <p:spPr>
          <a:xfrm>
            <a:off x="677332" y="3703765"/>
            <a:ext cx="4484872" cy="342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Physics-Informed Neural Networks (PINN):</a:t>
            </a:r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\label{eq:1dsteadyAdv-Diff}&#10;    m\,u_{tt} +\mu\, u_t +k\,u = f(t) \qquad \text{subject to} \qquad     &#10;    \begin{cases}&#10;        u(t_0) &amp;= u_0 \\&#10;        u(t_f) &amp;= u_f \\&#10;    \end{cases}&#10;\end{equation*}&#10;&#10;\end{document}" id="305" name="Google Shape;305;p15" title="IguanaTex Bitmap Display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7680" y="2710895"/>
            <a:ext cx="5598343" cy="66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5"/>
          <p:cNvSpPr txBox="1"/>
          <p:nvPr/>
        </p:nvSpPr>
        <p:spPr>
          <a:xfrm>
            <a:off x="4297680" y="2008553"/>
            <a:ext cx="4817382" cy="575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Physics, damped harmonic oscillator, modeled via the following DE: </a:t>
            </a:r>
            <a:endParaRPr b="0" i="1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15"/>
          <p:cNvSpPr/>
          <p:nvPr/>
        </p:nvSpPr>
        <p:spPr>
          <a:xfrm>
            <a:off x="4297680" y="2747220"/>
            <a:ext cx="182880" cy="2234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4286" y="44219"/>
                </a:moveTo>
                <a:cubicBezTo>
                  <a:pt x="34286" y="32599"/>
                  <a:pt x="45798" y="23178"/>
                  <a:pt x="60000" y="23178"/>
                </a:cubicBezTo>
                <a:cubicBezTo>
                  <a:pt x="74202" y="23178"/>
                  <a:pt x="85714" y="32599"/>
                  <a:pt x="85714" y="44219"/>
                </a:cubicBezTo>
                <a:lnTo>
                  <a:pt x="85714" y="44219"/>
                </a:lnTo>
                <a:cubicBezTo>
                  <a:pt x="85714" y="52935"/>
                  <a:pt x="79958" y="60000"/>
                  <a:pt x="72857" y="60000"/>
                </a:cubicBezTo>
                <a:cubicBezTo>
                  <a:pt x="69307" y="60000"/>
                  <a:pt x="66429" y="63533"/>
                  <a:pt x="66429" y="67890"/>
                </a:cubicBezTo>
                <a:lnTo>
                  <a:pt x="66429" y="78411"/>
                </a:lnTo>
                <a:lnTo>
                  <a:pt x="53571" y="78411"/>
                </a:lnTo>
                <a:lnTo>
                  <a:pt x="53571" y="67890"/>
                </a:lnTo>
                <a:lnTo>
                  <a:pt x="53571" y="67890"/>
                </a:lnTo>
                <a:cubicBezTo>
                  <a:pt x="53571" y="59175"/>
                  <a:pt x="59328" y="52110"/>
                  <a:pt x="66429" y="52110"/>
                </a:cubicBezTo>
                <a:cubicBezTo>
                  <a:pt x="69979" y="52110"/>
                  <a:pt x="72857" y="48577"/>
                  <a:pt x="72857" y="44219"/>
                </a:cubicBezTo>
                <a:cubicBezTo>
                  <a:pt x="72857" y="38409"/>
                  <a:pt x="67101" y="33699"/>
                  <a:pt x="60000" y="33699"/>
                </a:cubicBezTo>
                <a:cubicBezTo>
                  <a:pt x="52899" y="33699"/>
                  <a:pt x="47143" y="38409"/>
                  <a:pt x="47143" y="44219"/>
                </a:cubicBezTo>
                <a:close/>
                <a:moveTo>
                  <a:pt x="60000" y="81041"/>
                </a:moveTo>
                <a:lnTo>
                  <a:pt x="60000" y="81041"/>
                </a:lnTo>
                <a:cubicBezTo>
                  <a:pt x="65326" y="81041"/>
                  <a:pt x="69643" y="84574"/>
                  <a:pt x="69643" y="88931"/>
                </a:cubicBezTo>
                <a:cubicBezTo>
                  <a:pt x="69643" y="93289"/>
                  <a:pt x="65326" y="96822"/>
                  <a:pt x="60000" y="96822"/>
                </a:cubicBezTo>
                <a:cubicBezTo>
                  <a:pt x="54674" y="96822"/>
                  <a:pt x="50357" y="93289"/>
                  <a:pt x="50357" y="88931"/>
                </a:cubicBezTo>
                <a:cubicBezTo>
                  <a:pt x="50357" y="84574"/>
                  <a:pt x="54674" y="81041"/>
                  <a:pt x="60000" y="81041"/>
                </a:cubicBezTo>
                <a:close/>
              </a:path>
              <a:path extrusionOk="0" fill="darken" h="120000" w="120000">
                <a:moveTo>
                  <a:pt x="34286" y="44219"/>
                </a:moveTo>
                <a:cubicBezTo>
                  <a:pt x="34286" y="32599"/>
                  <a:pt x="45798" y="23178"/>
                  <a:pt x="60000" y="23178"/>
                </a:cubicBezTo>
                <a:cubicBezTo>
                  <a:pt x="74202" y="23178"/>
                  <a:pt x="85714" y="32599"/>
                  <a:pt x="85714" y="44219"/>
                </a:cubicBezTo>
                <a:lnTo>
                  <a:pt x="85714" y="44219"/>
                </a:lnTo>
                <a:cubicBezTo>
                  <a:pt x="85714" y="52935"/>
                  <a:pt x="79958" y="60000"/>
                  <a:pt x="72857" y="60000"/>
                </a:cubicBezTo>
                <a:cubicBezTo>
                  <a:pt x="69307" y="60000"/>
                  <a:pt x="66429" y="63533"/>
                  <a:pt x="66429" y="67890"/>
                </a:cubicBezTo>
                <a:lnTo>
                  <a:pt x="66429" y="78411"/>
                </a:lnTo>
                <a:lnTo>
                  <a:pt x="53571" y="78411"/>
                </a:lnTo>
                <a:lnTo>
                  <a:pt x="53571" y="67890"/>
                </a:lnTo>
                <a:lnTo>
                  <a:pt x="53571" y="67890"/>
                </a:lnTo>
                <a:cubicBezTo>
                  <a:pt x="53571" y="59175"/>
                  <a:pt x="59328" y="52110"/>
                  <a:pt x="66429" y="52110"/>
                </a:cubicBezTo>
                <a:cubicBezTo>
                  <a:pt x="69979" y="52110"/>
                  <a:pt x="72857" y="48577"/>
                  <a:pt x="72857" y="44219"/>
                </a:cubicBezTo>
                <a:cubicBezTo>
                  <a:pt x="72857" y="38409"/>
                  <a:pt x="67101" y="33699"/>
                  <a:pt x="60000" y="33699"/>
                </a:cubicBezTo>
                <a:cubicBezTo>
                  <a:pt x="52899" y="33699"/>
                  <a:pt x="47143" y="38409"/>
                  <a:pt x="47143" y="44219"/>
                </a:cubicBezTo>
                <a:close/>
                <a:moveTo>
                  <a:pt x="60000" y="81041"/>
                </a:moveTo>
                <a:lnTo>
                  <a:pt x="60000" y="81041"/>
                </a:lnTo>
                <a:cubicBezTo>
                  <a:pt x="65326" y="81041"/>
                  <a:pt x="69643" y="84574"/>
                  <a:pt x="69643" y="88931"/>
                </a:cubicBezTo>
                <a:cubicBezTo>
                  <a:pt x="69643" y="93289"/>
                  <a:pt x="65326" y="96822"/>
                  <a:pt x="60000" y="96822"/>
                </a:cubicBezTo>
                <a:cubicBezTo>
                  <a:pt x="54674" y="96822"/>
                  <a:pt x="50357" y="93289"/>
                  <a:pt x="50357" y="88931"/>
                </a:cubicBezTo>
                <a:cubicBezTo>
                  <a:pt x="50357" y="84574"/>
                  <a:pt x="54674" y="81041"/>
                  <a:pt x="60000" y="81041"/>
                </a:cubicBezTo>
                <a:close/>
              </a:path>
              <a:path extrusionOk="0" fill="none" h="120000" w="120000">
                <a:moveTo>
                  <a:pt x="34286" y="44219"/>
                </a:moveTo>
                <a:cubicBezTo>
                  <a:pt x="34286" y="32599"/>
                  <a:pt x="45798" y="23178"/>
                  <a:pt x="60000" y="23178"/>
                </a:cubicBezTo>
                <a:cubicBezTo>
                  <a:pt x="74202" y="23178"/>
                  <a:pt x="85714" y="32599"/>
                  <a:pt x="85714" y="44219"/>
                </a:cubicBezTo>
                <a:lnTo>
                  <a:pt x="85714" y="44219"/>
                </a:lnTo>
                <a:cubicBezTo>
                  <a:pt x="85714" y="52935"/>
                  <a:pt x="79958" y="60000"/>
                  <a:pt x="72857" y="60000"/>
                </a:cubicBezTo>
                <a:cubicBezTo>
                  <a:pt x="69307" y="60000"/>
                  <a:pt x="66429" y="63533"/>
                  <a:pt x="66429" y="67890"/>
                </a:cubicBezTo>
                <a:lnTo>
                  <a:pt x="66429" y="78411"/>
                </a:lnTo>
                <a:lnTo>
                  <a:pt x="53571" y="78411"/>
                </a:lnTo>
                <a:lnTo>
                  <a:pt x="53571" y="67890"/>
                </a:lnTo>
                <a:lnTo>
                  <a:pt x="53571" y="67890"/>
                </a:lnTo>
                <a:cubicBezTo>
                  <a:pt x="53571" y="59175"/>
                  <a:pt x="59328" y="52110"/>
                  <a:pt x="66429" y="52110"/>
                </a:cubicBezTo>
                <a:cubicBezTo>
                  <a:pt x="69979" y="52110"/>
                  <a:pt x="72857" y="48577"/>
                  <a:pt x="72857" y="44219"/>
                </a:cubicBezTo>
                <a:cubicBezTo>
                  <a:pt x="72857" y="38409"/>
                  <a:pt x="67101" y="33699"/>
                  <a:pt x="60000" y="33699"/>
                </a:cubicBezTo>
                <a:cubicBezTo>
                  <a:pt x="52899" y="33699"/>
                  <a:pt x="47143" y="38409"/>
                  <a:pt x="47143" y="44219"/>
                </a:cubicBezTo>
                <a:close/>
                <a:moveTo>
                  <a:pt x="60000" y="81041"/>
                </a:moveTo>
                <a:lnTo>
                  <a:pt x="60000" y="81041"/>
                </a:lnTo>
                <a:cubicBezTo>
                  <a:pt x="65326" y="81041"/>
                  <a:pt x="69643" y="84574"/>
                  <a:pt x="69643" y="88931"/>
                </a:cubicBezTo>
                <a:cubicBezTo>
                  <a:pt x="69643" y="93289"/>
                  <a:pt x="65326" y="96822"/>
                  <a:pt x="60000" y="96822"/>
                </a:cubicBezTo>
                <a:cubicBezTo>
                  <a:pt x="54674" y="96822"/>
                  <a:pt x="50357" y="93289"/>
                  <a:pt x="50357" y="88931"/>
                </a:cubicBezTo>
                <a:cubicBezTo>
                  <a:pt x="50357" y="84574"/>
                  <a:pt x="54674" y="81041"/>
                  <a:pt x="60000" y="81041"/>
                </a:cubicBez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5037512" y="2750130"/>
            <a:ext cx="182880" cy="2234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4286" y="44219"/>
                </a:moveTo>
                <a:cubicBezTo>
                  <a:pt x="34286" y="32599"/>
                  <a:pt x="45798" y="23178"/>
                  <a:pt x="60000" y="23178"/>
                </a:cubicBezTo>
                <a:cubicBezTo>
                  <a:pt x="74202" y="23178"/>
                  <a:pt x="85714" y="32599"/>
                  <a:pt x="85714" y="44219"/>
                </a:cubicBezTo>
                <a:lnTo>
                  <a:pt x="85714" y="44219"/>
                </a:lnTo>
                <a:cubicBezTo>
                  <a:pt x="85714" y="52935"/>
                  <a:pt x="79958" y="60000"/>
                  <a:pt x="72857" y="60000"/>
                </a:cubicBezTo>
                <a:cubicBezTo>
                  <a:pt x="69307" y="60000"/>
                  <a:pt x="66429" y="63533"/>
                  <a:pt x="66429" y="67890"/>
                </a:cubicBezTo>
                <a:lnTo>
                  <a:pt x="66429" y="78411"/>
                </a:lnTo>
                <a:lnTo>
                  <a:pt x="53571" y="78411"/>
                </a:lnTo>
                <a:lnTo>
                  <a:pt x="53571" y="67890"/>
                </a:lnTo>
                <a:lnTo>
                  <a:pt x="53571" y="67890"/>
                </a:lnTo>
                <a:cubicBezTo>
                  <a:pt x="53571" y="59175"/>
                  <a:pt x="59328" y="52110"/>
                  <a:pt x="66429" y="52110"/>
                </a:cubicBezTo>
                <a:cubicBezTo>
                  <a:pt x="69979" y="52110"/>
                  <a:pt x="72857" y="48577"/>
                  <a:pt x="72857" y="44219"/>
                </a:cubicBezTo>
                <a:cubicBezTo>
                  <a:pt x="72857" y="38409"/>
                  <a:pt x="67101" y="33699"/>
                  <a:pt x="60000" y="33699"/>
                </a:cubicBezTo>
                <a:cubicBezTo>
                  <a:pt x="52899" y="33699"/>
                  <a:pt x="47143" y="38409"/>
                  <a:pt x="47143" y="44219"/>
                </a:cubicBezTo>
                <a:close/>
                <a:moveTo>
                  <a:pt x="60000" y="81041"/>
                </a:moveTo>
                <a:lnTo>
                  <a:pt x="60000" y="81041"/>
                </a:lnTo>
                <a:cubicBezTo>
                  <a:pt x="65326" y="81041"/>
                  <a:pt x="69643" y="84574"/>
                  <a:pt x="69643" y="88931"/>
                </a:cubicBezTo>
                <a:cubicBezTo>
                  <a:pt x="69643" y="93289"/>
                  <a:pt x="65326" y="96822"/>
                  <a:pt x="60000" y="96822"/>
                </a:cubicBezTo>
                <a:cubicBezTo>
                  <a:pt x="54674" y="96822"/>
                  <a:pt x="50357" y="93289"/>
                  <a:pt x="50357" y="88931"/>
                </a:cubicBezTo>
                <a:cubicBezTo>
                  <a:pt x="50357" y="84574"/>
                  <a:pt x="54674" y="81041"/>
                  <a:pt x="60000" y="81041"/>
                </a:cubicBezTo>
                <a:close/>
              </a:path>
              <a:path extrusionOk="0" fill="darken" h="120000" w="120000">
                <a:moveTo>
                  <a:pt x="34286" y="44219"/>
                </a:moveTo>
                <a:cubicBezTo>
                  <a:pt x="34286" y="32599"/>
                  <a:pt x="45798" y="23178"/>
                  <a:pt x="60000" y="23178"/>
                </a:cubicBezTo>
                <a:cubicBezTo>
                  <a:pt x="74202" y="23178"/>
                  <a:pt x="85714" y="32599"/>
                  <a:pt x="85714" y="44219"/>
                </a:cubicBezTo>
                <a:lnTo>
                  <a:pt x="85714" y="44219"/>
                </a:lnTo>
                <a:cubicBezTo>
                  <a:pt x="85714" y="52935"/>
                  <a:pt x="79958" y="60000"/>
                  <a:pt x="72857" y="60000"/>
                </a:cubicBezTo>
                <a:cubicBezTo>
                  <a:pt x="69307" y="60000"/>
                  <a:pt x="66429" y="63533"/>
                  <a:pt x="66429" y="67890"/>
                </a:cubicBezTo>
                <a:lnTo>
                  <a:pt x="66429" y="78411"/>
                </a:lnTo>
                <a:lnTo>
                  <a:pt x="53571" y="78411"/>
                </a:lnTo>
                <a:lnTo>
                  <a:pt x="53571" y="67890"/>
                </a:lnTo>
                <a:lnTo>
                  <a:pt x="53571" y="67890"/>
                </a:lnTo>
                <a:cubicBezTo>
                  <a:pt x="53571" y="59175"/>
                  <a:pt x="59328" y="52110"/>
                  <a:pt x="66429" y="52110"/>
                </a:cubicBezTo>
                <a:cubicBezTo>
                  <a:pt x="69979" y="52110"/>
                  <a:pt x="72857" y="48577"/>
                  <a:pt x="72857" y="44219"/>
                </a:cubicBezTo>
                <a:cubicBezTo>
                  <a:pt x="72857" y="38409"/>
                  <a:pt x="67101" y="33699"/>
                  <a:pt x="60000" y="33699"/>
                </a:cubicBezTo>
                <a:cubicBezTo>
                  <a:pt x="52899" y="33699"/>
                  <a:pt x="47143" y="38409"/>
                  <a:pt x="47143" y="44219"/>
                </a:cubicBezTo>
                <a:close/>
                <a:moveTo>
                  <a:pt x="60000" y="81041"/>
                </a:moveTo>
                <a:lnTo>
                  <a:pt x="60000" y="81041"/>
                </a:lnTo>
                <a:cubicBezTo>
                  <a:pt x="65326" y="81041"/>
                  <a:pt x="69643" y="84574"/>
                  <a:pt x="69643" y="88931"/>
                </a:cubicBezTo>
                <a:cubicBezTo>
                  <a:pt x="69643" y="93289"/>
                  <a:pt x="65326" y="96822"/>
                  <a:pt x="60000" y="96822"/>
                </a:cubicBezTo>
                <a:cubicBezTo>
                  <a:pt x="54674" y="96822"/>
                  <a:pt x="50357" y="93289"/>
                  <a:pt x="50357" y="88931"/>
                </a:cubicBezTo>
                <a:cubicBezTo>
                  <a:pt x="50357" y="84574"/>
                  <a:pt x="54674" y="81041"/>
                  <a:pt x="60000" y="81041"/>
                </a:cubicBezTo>
                <a:close/>
              </a:path>
              <a:path extrusionOk="0" fill="none" h="120000" w="120000">
                <a:moveTo>
                  <a:pt x="34286" y="44219"/>
                </a:moveTo>
                <a:cubicBezTo>
                  <a:pt x="34286" y="32599"/>
                  <a:pt x="45798" y="23178"/>
                  <a:pt x="60000" y="23178"/>
                </a:cubicBezTo>
                <a:cubicBezTo>
                  <a:pt x="74202" y="23178"/>
                  <a:pt x="85714" y="32599"/>
                  <a:pt x="85714" y="44219"/>
                </a:cubicBezTo>
                <a:lnTo>
                  <a:pt x="85714" y="44219"/>
                </a:lnTo>
                <a:cubicBezTo>
                  <a:pt x="85714" y="52935"/>
                  <a:pt x="79958" y="60000"/>
                  <a:pt x="72857" y="60000"/>
                </a:cubicBezTo>
                <a:cubicBezTo>
                  <a:pt x="69307" y="60000"/>
                  <a:pt x="66429" y="63533"/>
                  <a:pt x="66429" y="67890"/>
                </a:cubicBezTo>
                <a:lnTo>
                  <a:pt x="66429" y="78411"/>
                </a:lnTo>
                <a:lnTo>
                  <a:pt x="53571" y="78411"/>
                </a:lnTo>
                <a:lnTo>
                  <a:pt x="53571" y="67890"/>
                </a:lnTo>
                <a:lnTo>
                  <a:pt x="53571" y="67890"/>
                </a:lnTo>
                <a:cubicBezTo>
                  <a:pt x="53571" y="59175"/>
                  <a:pt x="59328" y="52110"/>
                  <a:pt x="66429" y="52110"/>
                </a:cubicBezTo>
                <a:cubicBezTo>
                  <a:pt x="69979" y="52110"/>
                  <a:pt x="72857" y="48577"/>
                  <a:pt x="72857" y="44219"/>
                </a:cubicBezTo>
                <a:cubicBezTo>
                  <a:pt x="72857" y="38409"/>
                  <a:pt x="67101" y="33699"/>
                  <a:pt x="60000" y="33699"/>
                </a:cubicBezTo>
                <a:cubicBezTo>
                  <a:pt x="52899" y="33699"/>
                  <a:pt x="47143" y="38409"/>
                  <a:pt x="47143" y="44219"/>
                </a:cubicBezTo>
                <a:close/>
                <a:moveTo>
                  <a:pt x="60000" y="81041"/>
                </a:moveTo>
                <a:lnTo>
                  <a:pt x="60000" y="81041"/>
                </a:lnTo>
                <a:cubicBezTo>
                  <a:pt x="65326" y="81041"/>
                  <a:pt x="69643" y="84574"/>
                  <a:pt x="69643" y="88931"/>
                </a:cubicBezTo>
                <a:cubicBezTo>
                  <a:pt x="69643" y="93289"/>
                  <a:pt x="65326" y="96822"/>
                  <a:pt x="60000" y="96822"/>
                </a:cubicBezTo>
                <a:cubicBezTo>
                  <a:pt x="54674" y="96822"/>
                  <a:pt x="50357" y="93289"/>
                  <a:pt x="50357" y="88931"/>
                </a:cubicBezTo>
                <a:cubicBezTo>
                  <a:pt x="50357" y="84574"/>
                  <a:pt x="54674" y="81041"/>
                  <a:pt x="60000" y="81041"/>
                </a:cubicBez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PINN applications</a:t>
            </a:r>
            <a:endParaRPr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677334" y="1930400"/>
            <a:ext cx="4152361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Many real-world problems are described by data constrained to follow physics laws modeled via DE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>
                <a:solidFill>
                  <a:schemeClr val="accent2"/>
                </a:solidFill>
              </a:rPr>
              <a:t>Physics, engineering, finance, biology, chemistry, oceanography, epidemiology, etc.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There is the need to have trustworthy tools to tackle these problems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/>
              <a:t>PINNs can be used to tackle these problems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b="1" lang="en-US">
                <a:solidFill>
                  <a:schemeClr val="accent2"/>
                </a:solidFill>
              </a:rPr>
              <a:t>Forward problems</a:t>
            </a:r>
            <a:r>
              <a:rPr lang="en-US">
                <a:solidFill>
                  <a:schemeClr val="accent2"/>
                </a:solidFill>
              </a:rPr>
              <a:t>, where the goal is to find the function governing the data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b="1" lang="en-US">
                <a:solidFill>
                  <a:schemeClr val="accent2"/>
                </a:solidFill>
              </a:rPr>
              <a:t>Inverse problems</a:t>
            </a:r>
            <a:r>
              <a:rPr lang="en-US">
                <a:solidFill>
                  <a:schemeClr val="accent2"/>
                </a:solidFill>
              </a:rPr>
              <a:t>, where the goal is to find the function governing the data and estimate the DE parameters</a:t>
            </a:r>
            <a:endParaRPr/>
          </a:p>
        </p:txBody>
      </p:sp>
      <p:sp>
        <p:nvSpPr>
          <p:cNvPr id="315" name="Google Shape;315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16" name="Google Shape;316;p16"/>
          <p:cNvGrpSpPr/>
          <p:nvPr/>
        </p:nvGrpSpPr>
        <p:grpSpPr>
          <a:xfrm>
            <a:off x="5203767" y="1930400"/>
            <a:ext cx="3654599" cy="3880773"/>
            <a:chOff x="10305057" y="2230206"/>
            <a:chExt cx="7600815" cy="7488938"/>
          </a:xfrm>
        </p:grpSpPr>
        <p:pic>
          <p:nvPicPr>
            <p:cNvPr descr="A green light in the dark&#10;&#10;Description automatically generated" id="317" name="Google Shape;317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05058" y="2230206"/>
              <a:ext cx="3800407" cy="2514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wave&#10;&#10;Description automatically generated" id="318" name="Google Shape;318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117552" y="7231976"/>
              <a:ext cx="3788320" cy="2487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cup, glass, water, wine&#10;&#10;Description automatically generated" id="319" name="Google Shape;319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105465" y="2230206"/>
              <a:ext cx="3800407" cy="2514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305057" y="7204542"/>
              <a:ext cx="3812495" cy="2514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animal, colorful, underwater, coral&#10;&#10;Description automatically generated" id="321" name="Google Shape;321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305057" y="4744808"/>
              <a:ext cx="3800407" cy="2487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ware&#10;&#10;Description automatically generated" id="322" name="Google Shape;322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105465" y="4744808"/>
              <a:ext cx="3800407" cy="24871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PINN applications (cont’d)</a:t>
            </a:r>
            <a:endParaRPr/>
          </a:p>
        </p:txBody>
      </p:sp>
      <p:sp>
        <p:nvSpPr>
          <p:cNvPr id="328" name="Google Shape;328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\begin{cases}&#10;        \dfrac{d N(t)}{dt} = \left[\dfrac{\rho(t,N) - \beta}{\Lambda}\right] N(t) + \sum_{i=1}^G \lambda_i C_i(t)   &#10;\\ \\&#10;    \dfrac{d C_i(t)}{dt} =  \dfrac{\beta_i}{\Lambda} N(t) - \lambda_i C_i (t)  &#10;\\ \\&#10;    \dfrac{dT(t)}{dt} = E(t) N(t) + U(t) T(t)&#10;\\ \\&#10;    \rho (t) = F(t,N,T)&#10;    \end{cases}\label{eq:main}&#10;\end{equation*}&#10;&#10;\end{document}" id="329" name="Google Shape;329;p17" title="IguanaTex Bitmap Display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810" y="1925404"/>
            <a:ext cx="4130435" cy="2519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N(0) = N_0   \\  {C_0}_i(0) = \dfrac{N_0 \beta_i}{\Lambda \lambda_i} \\ T(0) = T_0 \\ \rho(0) = \rho_0&#10;    \end{cases}&#10;\end{equation*} &#10;&#10;\end{document}" id="330" name="Google Shape;330;p17" title="IguanaTex Bitmap Display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10" y="5063170"/>
            <a:ext cx="1464596" cy="1362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7"/>
          <p:cNvSpPr txBox="1"/>
          <p:nvPr>
            <p:ph idx="1" type="body"/>
          </p:nvPr>
        </p:nvSpPr>
        <p:spPr>
          <a:xfrm>
            <a:off x="713809" y="1444916"/>
            <a:ext cx="5495798" cy="342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Point Kinetics Equations for nuclear reactor dynamics</a:t>
            </a:r>
            <a:endParaRPr/>
          </a:p>
        </p:txBody>
      </p:sp>
      <p:sp>
        <p:nvSpPr>
          <p:cNvPr id="332" name="Google Shape;332;p17"/>
          <p:cNvSpPr txBox="1"/>
          <p:nvPr/>
        </p:nvSpPr>
        <p:spPr>
          <a:xfrm>
            <a:off x="677334" y="4571221"/>
            <a:ext cx="2140681" cy="342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 Conditions</a:t>
            </a:r>
            <a:endParaRPr/>
          </a:p>
        </p:txBody>
      </p:sp>
      <p:pic>
        <p:nvPicPr>
          <p:cNvPr descr="Chart&#10;&#10;Description automatically generated" id="333" name="Google Shape;33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4524" y="2180183"/>
            <a:ext cx="4108364" cy="319865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7"/>
          <p:cNvSpPr txBox="1"/>
          <p:nvPr/>
        </p:nvSpPr>
        <p:spPr>
          <a:xfrm>
            <a:off x="2818015" y="6223924"/>
            <a:ext cx="4353293" cy="403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13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Schiassi, E</a:t>
            </a:r>
            <a:r>
              <a:rPr b="0" i="0" lang="en-US" sz="913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., De Florio, M., Ganapol, B.D., Picca, P. and Furfaro, R., 2022. Physics-informed neural networks for the point kinetics equations for nuclear reactor dynamics. Annals of Nuclear Energy, 167, p.108833. Vancouver	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PINN applications (cont’d)</a:t>
            </a:r>
            <a:endParaRPr/>
          </a:p>
        </p:txBody>
      </p:sp>
      <p:sp>
        <p:nvSpPr>
          <p:cNvPr id="340" name="Google Shape;340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18"/>
          <p:cNvSpPr txBox="1"/>
          <p:nvPr>
            <p:ph idx="1" type="body"/>
          </p:nvPr>
        </p:nvSpPr>
        <p:spPr>
          <a:xfrm>
            <a:off x="713808" y="1444916"/>
            <a:ext cx="5662053" cy="342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Epidemiological compartmental model for virus spread</a:t>
            </a:r>
            <a:endParaRPr/>
          </a:p>
        </p:txBody>
      </p:sp>
      <p:sp>
        <p:nvSpPr>
          <p:cNvPr id="342" name="Google Shape;342;p18"/>
          <p:cNvSpPr txBox="1"/>
          <p:nvPr/>
        </p:nvSpPr>
        <p:spPr>
          <a:xfrm>
            <a:off x="677334" y="4479234"/>
            <a:ext cx="2140681" cy="342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 Conditions</a:t>
            </a:r>
            <a:endParaRPr/>
          </a:p>
        </p:txBody>
      </p:sp>
      <p:sp>
        <p:nvSpPr>
          <p:cNvPr id="343" name="Google Shape;343;p18"/>
          <p:cNvSpPr txBox="1"/>
          <p:nvPr/>
        </p:nvSpPr>
        <p:spPr>
          <a:xfrm>
            <a:off x="2779028" y="6364710"/>
            <a:ext cx="4610987" cy="403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13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Schiassi, E</a:t>
            </a:r>
            <a:r>
              <a:rPr b="0" i="0" lang="en-US" sz="913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., De Florio, M., D’Ambrosio, A., Mortari, D. and Furfaro, R., 2021. Physics-informed neural networks and functional interpolation for data-driven parameters discovery of epidemiological compartmental models. Mathematics, 9(17), p.2069.</a:t>
            </a:r>
            <a:endParaRPr b="0" i="0" sz="913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Google Shape;3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811" y="1763259"/>
            <a:ext cx="2842621" cy="202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5861" y="3907962"/>
            <a:ext cx="2740522" cy="179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ock, object, sign&#10;&#10;Description automatically generated" id="346" name="Google Shape;34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1033" y="4169901"/>
            <a:ext cx="2509269" cy="603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\dfrac{dS}{dt} &amp;= \mu N -\beta \dfrac{SI}{N} - \mu S \\&#10;        \dfrac{dI}{dt} &amp;= \beta \dfrac{SI}{N}  - \gamma I - \mu I \\&#10;        \dfrac{dR}{dt} &amp;= \gamma I - \mu R&#10;    \end{cases}&#10;\end{equation*}&#10;&#10;\end{document}" id="347" name="Google Shape;347;p18" title="IguanaTex Bitmap Display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3807" y="2044096"/>
            <a:ext cx="3233224" cy="1732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cases}&#10;        S(t_0) &amp;= S_0 \\&#10;        I(t_0) &amp;= I_0 \\&#10;        R(t_0) &amp;= R_0 \\&#10;    \end{cases}&#10;\end{equation*} &#10;&#10;\end{document}" id="348" name="Google Shape;348;p18" title="IguanaTex Bitmap Display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3809" y="4917870"/>
            <a:ext cx="1455989" cy="98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Thank you for your attention</a:t>
            </a:r>
            <a:endParaRPr/>
          </a:p>
        </p:txBody>
      </p:sp>
      <p:sp>
        <p:nvSpPr>
          <p:cNvPr id="354" name="Google Shape;354;p19"/>
          <p:cNvSpPr txBox="1"/>
          <p:nvPr>
            <p:ph idx="1" type="subTitle"/>
          </p:nvPr>
        </p:nvSpPr>
        <p:spPr>
          <a:xfrm>
            <a:off x="1507067" y="4092398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rgbClr val="002060"/>
                </a:solidFill>
              </a:rPr>
              <a:t>Enrico Schiassi, enrico.schiassi90@gmail.com</a:t>
            </a:r>
            <a:endParaRPr/>
          </a:p>
        </p:txBody>
      </p:sp>
      <p:sp>
        <p:nvSpPr>
          <p:cNvPr id="355" name="Google Shape;355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Agenda</a:t>
            </a:r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Data-regression remarks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Neural Networks for data-regression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Data-driven training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Data-physics-driven training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Physics-driven training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Data-physics-driven training for parameter estimation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PINN applications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156" name="Google Shape;156;p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Data-regression remarks</a:t>
            </a:r>
            <a:endParaRPr/>
          </a:p>
        </p:txBody>
      </p:sp>
      <p:sp>
        <p:nvSpPr>
          <p:cNvPr id="162" name="Google Shape;162;p3"/>
          <p:cNvSpPr txBox="1"/>
          <p:nvPr>
            <p:ph idx="1" type="body"/>
          </p:nvPr>
        </p:nvSpPr>
        <p:spPr>
          <a:xfrm>
            <a:off x="5766337" y="1988568"/>
            <a:ext cx="3620346" cy="9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Given a collection of data (input-output pairs):</a:t>
            </a:r>
            <a:endParaRPr/>
          </a:p>
        </p:txBody>
      </p:sp>
      <p:sp>
        <p:nvSpPr>
          <p:cNvPr id="163" name="Google Shape;163;p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06" y="1988568"/>
            <a:ext cx="5055752" cy="3328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u_i\}_{i=1}^{N}&#10;\end{equation*}&#10;&#10;\end{document}" id="165" name="Google Shape;165;p3" title="IguanaTex Bitmap Display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3938" y="2688828"/>
            <a:ext cx="1065143" cy="2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"/>
          <p:cNvSpPr txBox="1"/>
          <p:nvPr/>
        </p:nvSpPr>
        <p:spPr>
          <a:xfrm>
            <a:off x="5686907" y="3101196"/>
            <a:ext cx="3620346" cy="96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1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Unknown</a:t>
            </a: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mapping between the input </a:t>
            </a:r>
            <a:r>
              <a:rPr b="0" i="1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and the output </a:t>
            </a:r>
            <a:r>
              <a:rPr b="0" i="1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u:</a:t>
            </a:r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t \mapsto u=g(t)&#10;\end{equation*}&#10;&#10;\end{document}" id="167" name="Google Shape;167;p3" title="IguanaTex Bitmap Display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8413" y="4114683"/>
            <a:ext cx="1356191" cy="25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 txBox="1"/>
          <p:nvPr/>
        </p:nvSpPr>
        <p:spPr>
          <a:xfrm>
            <a:off x="5766337" y="4585767"/>
            <a:ext cx="3620346" cy="5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1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Goal</a:t>
            </a: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: to find the best possible approximation of the true </a:t>
            </a:r>
            <a:r>
              <a:rPr b="0" i="1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g</a:t>
            </a: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1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u = \beta_0 + \beta_1\,t&#10;\end{equation*}&#10;\end{document}" id="169" name="Google Shape;169;p3" title="IguanaTex Bitmap Display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0124" y="5575073"/>
            <a:ext cx="1423238" cy="22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Data-regression remarks</a:t>
            </a:r>
            <a:endParaRPr/>
          </a:p>
        </p:txBody>
      </p:sp>
      <p:sp>
        <p:nvSpPr>
          <p:cNvPr id="175" name="Google Shape;175;p4"/>
          <p:cNvSpPr txBox="1"/>
          <p:nvPr>
            <p:ph idx="1" type="body"/>
          </p:nvPr>
        </p:nvSpPr>
        <p:spPr>
          <a:xfrm>
            <a:off x="5766337" y="1988568"/>
            <a:ext cx="3620346" cy="9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Given a collection of data (input-output pairs):</a:t>
            </a:r>
            <a:endParaRPr/>
          </a:p>
        </p:txBody>
      </p:sp>
      <p:sp>
        <p:nvSpPr>
          <p:cNvPr id="176" name="Google Shape;176;p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06" y="1988568"/>
            <a:ext cx="5055752" cy="3328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u_i\}_{i=1}^{N}&#10;\end{equation*}&#10;&#10;\end{document}" id="178" name="Google Shape;178;p4" title="IguanaTex Bitmap Display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3938" y="2688828"/>
            <a:ext cx="1065143" cy="2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 txBox="1"/>
          <p:nvPr/>
        </p:nvSpPr>
        <p:spPr>
          <a:xfrm>
            <a:off x="5686907" y="3101196"/>
            <a:ext cx="3620346" cy="96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1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Unknown</a:t>
            </a: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mapping between the input </a:t>
            </a:r>
            <a:r>
              <a:rPr b="0" i="1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and the output </a:t>
            </a:r>
            <a:r>
              <a:rPr b="0" i="1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u:</a:t>
            </a:r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t \mapsto u=g(t)&#10;\end{equation*}&#10;&#10;\end{document}" id="180" name="Google Shape;180;p4" title="IguanaTex Bitmap Display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8413" y="4114683"/>
            <a:ext cx="1356191" cy="25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5766337" y="4585767"/>
            <a:ext cx="3620346" cy="5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1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Goal</a:t>
            </a: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: to find the best possible approximation of the true </a:t>
            </a:r>
            <a:r>
              <a:rPr b="0" i="1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g</a:t>
            </a: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1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u = \beta_0 + \beta_1\,t&#10;\end{equation*}&#10;\end{document}" id="182" name="Google Shape;182;p4" title="IguanaTex Bitmap Display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0124" y="5575073"/>
            <a:ext cx="1423238" cy="2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4223867" y="5456015"/>
            <a:ext cx="3620346" cy="969758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1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</a:t>
            </a: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: what if the data were not following a linear trend?</a:t>
            </a:r>
            <a:endParaRPr b="0" i="1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Neural Networks for data-regression</a:t>
            </a:r>
            <a:endParaRPr/>
          </a:p>
        </p:txBody>
      </p:sp>
      <p:pic>
        <p:nvPicPr>
          <p:cNvPr id="189" name="Google Shape;18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857" y="2135314"/>
            <a:ext cx="4177776" cy="3383066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u_i\}_{i=1}^{N}&#10;\end{equation*}&#10;&#10;\end{document}" id="191" name="Google Shape;191;p5" title="IguanaTex Bitmap Display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412" y="2109623"/>
            <a:ext cx="1065143" cy="289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t \mapsto u=g(t)&#10;\end{equation*}&#10;&#10;\end{document}" id="192" name="Google Shape;192;p5" title="IguanaTex Bitmap Display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3885" y="3094290"/>
            <a:ext cx="1356191" cy="254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\frac{1}{N} \sum_{i=1}^{N}|u_i - u_{\theta,i}|^2 \\&#10;&amp; \text{s.t.}\\&#10;&amp; &amp; &amp; u_{\theta} = \sum_{j=1}^{L} \beta_{j}\sigma \left(w_jt + b_j \right) \\&#10;&amp; &amp; &amp; \theta = \{\bm{w},\bm{b},\bm{\beta}\}^T \in \mathbb{R}^{3L} \\&#10;&amp; &amp; &amp;  \bm{w},\bm{b},\bm{\beta} \in \mathbb{R}^L \\&#10;\end{aligned}&#10;\end{equation*}&#10;&#10;\end{document}" id="193" name="Google Shape;193;p5" title="IguanaTex Bitmap Display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2270" y="3951542"/>
            <a:ext cx="2552686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"/>
          <p:cNvSpPr txBox="1"/>
          <p:nvPr>
            <p:ph idx="1" type="body"/>
          </p:nvPr>
        </p:nvSpPr>
        <p:spPr>
          <a:xfrm>
            <a:off x="677334" y="1716220"/>
            <a:ext cx="3620346" cy="9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Given (labeled) data-set:</a:t>
            </a:r>
            <a:endParaRPr/>
          </a:p>
        </p:txBody>
      </p:sp>
      <p:sp>
        <p:nvSpPr>
          <p:cNvPr id="195" name="Google Shape;195;p5"/>
          <p:cNvSpPr txBox="1"/>
          <p:nvPr/>
        </p:nvSpPr>
        <p:spPr>
          <a:xfrm>
            <a:off x="677334" y="2562862"/>
            <a:ext cx="3620346" cy="96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Real </a:t>
            </a:r>
            <a:r>
              <a:rPr b="1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unknown</a:t>
            </a: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map to estimate</a:t>
            </a:r>
            <a:r>
              <a:rPr b="0" i="1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677334" y="3501740"/>
            <a:ext cx="3620346" cy="96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Classic Neural Networks (NN)</a:t>
            </a:r>
            <a:endParaRPr b="0" i="1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5"/>
          <p:cNvSpPr txBox="1"/>
          <p:nvPr>
            <p:ph idx="1" type="body"/>
          </p:nvPr>
        </p:nvSpPr>
        <p:spPr>
          <a:xfrm>
            <a:off x="5252458" y="1734087"/>
            <a:ext cx="3740574" cy="3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b="1" lang="en-US" sz="1600">
                <a:solidFill>
                  <a:schemeClr val="accent2"/>
                </a:solidFill>
              </a:rPr>
              <a:t>Shallow Single Input Single Output NN</a:t>
            </a:r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u = \sum_{j=1}^{L} \beta_{j}\sigma \left(w_jt + b_j \right)&#10;\end{equation*}&#10;\end{document}" id="198" name="Google Shape;198;p5" title="IguanaTex Bitmap Display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9819" y="5723294"/>
            <a:ext cx="2403047" cy="77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Data-driven training</a:t>
            </a:r>
            <a:endParaRPr/>
          </a:p>
        </p:txBody>
      </p:sp>
      <p:sp>
        <p:nvSpPr>
          <p:cNvPr id="204" name="Google Shape;204;p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u_i\}_{i=1}^{N}&#10;\end{equation*}&#10;&#10;\end{document}" id="205" name="Google Shape;205;p6" title="IguanaTex Bitmap Display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4935" y="2742055"/>
            <a:ext cx="1065143" cy="2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 txBox="1"/>
          <p:nvPr>
            <p:ph idx="1" type="body"/>
          </p:nvPr>
        </p:nvSpPr>
        <p:spPr>
          <a:xfrm>
            <a:off x="677334" y="1710779"/>
            <a:ext cx="3620346" cy="9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The given (labeled) data-set is </a:t>
            </a:r>
            <a:r>
              <a:rPr b="1" lang="en-US" sz="1600"/>
              <a:t>the only available information </a:t>
            </a:r>
            <a:r>
              <a:rPr lang="en-US" sz="1600"/>
              <a:t>to drive the training:</a:t>
            </a:r>
            <a:endParaRPr/>
          </a:p>
        </p:txBody>
      </p:sp>
      <p:sp>
        <p:nvSpPr>
          <p:cNvPr id="207" name="Google Shape;207;p6"/>
          <p:cNvSpPr txBox="1"/>
          <p:nvPr/>
        </p:nvSpPr>
        <p:spPr>
          <a:xfrm>
            <a:off x="677334" y="3501740"/>
            <a:ext cx="3620346" cy="96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Classic Neural Networks (NN)</a:t>
            </a:r>
            <a:endParaRPr b="0" i="1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1306" y="2109623"/>
            <a:ext cx="4068245" cy="1647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/>
        </p:nvSpPr>
        <p:spPr>
          <a:xfrm>
            <a:off x="5543428" y="1737719"/>
            <a:ext cx="3144000" cy="192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https://benmoseley.blog/my-research/so-what-is-a-physics-informed-neural-network/</a:t>
            </a:r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\frac{1}{N} \sum_{i=1}^{N}|u_i - u_{\theta,i}|^2 \\&#10;&amp; \text{s.t.}\\&#10;&amp; &amp; &amp; u_{\theta} = \sum_{j=1}^{L} \beta_{j}\sigma \left(w_jt + b_j \right) \\&#10;&amp; &amp; &amp; \theta = \{\bm{w},\bm{b},\bm{\beta}\}^T \in \mathbb{R}^{3L} \\&#10;&amp; &amp; &amp;  \bm{w},\bm{b},\bm{\beta} \in \mathbb{R}^L \\&#10;\end{aligned}&#10;\end{equation*}&#10;&#10;\end{document}" id="210" name="Google Shape;210;p6" title="IguanaTex Bitmap Display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270" y="3951542"/>
            <a:ext cx="2552686" cy="23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Data-driven training</a:t>
            </a:r>
            <a:endParaRPr/>
          </a:p>
        </p:txBody>
      </p:sp>
      <p:sp>
        <p:nvSpPr>
          <p:cNvPr id="216" name="Google Shape;216;p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{t_i;u_i\}_{i=1}^{N}&#10;\end{equation*}&#10;&#10;\end{document}" id="217" name="Google Shape;217;p7" title="IguanaTex Bitmap Display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4935" y="2742055"/>
            <a:ext cx="1065143" cy="2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7"/>
          <p:cNvSpPr txBox="1"/>
          <p:nvPr>
            <p:ph idx="1" type="body"/>
          </p:nvPr>
        </p:nvSpPr>
        <p:spPr>
          <a:xfrm>
            <a:off x="677334" y="1710779"/>
            <a:ext cx="3620346" cy="924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The given (labeled) data-set is the only available information to drive the training:</a:t>
            </a:r>
            <a:endParaRPr/>
          </a:p>
        </p:txBody>
      </p:sp>
      <p:sp>
        <p:nvSpPr>
          <p:cNvPr id="219" name="Google Shape;219;p7"/>
          <p:cNvSpPr txBox="1"/>
          <p:nvPr/>
        </p:nvSpPr>
        <p:spPr>
          <a:xfrm>
            <a:off x="677334" y="3501740"/>
            <a:ext cx="3620346" cy="96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Classic Neural Networks (NN)</a:t>
            </a:r>
            <a:endParaRPr b="0" i="1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1306" y="2109623"/>
            <a:ext cx="4068245" cy="1647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5543428" y="1737719"/>
            <a:ext cx="3144000" cy="192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https://benmoseley.blog/my-research/so-what-is-a-physics-informed-neural-network/</a:t>
            </a:r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5653656" y="4214372"/>
            <a:ext cx="3620346" cy="969758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</a:pPr>
            <a:r>
              <a:rPr b="1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</a:t>
            </a: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: what would happen if the data were missing/scarce or noisy?</a:t>
            </a:r>
            <a:endParaRPr b="0" i="1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\documentclass{article}&#10;\usepackage{amsmath}&#10;\pagestyle{empty}&#10;\usepackage{xcolor}&#10;\usepackage{empheq} % Eq. in box&#10;\usepackage{tabu}&#10;\usepackage{verbatim}&#10;%\usepackage{fullpage} % Package to use full page&#10;%\usepackage{parskip} % Package to tweak paragraph skipping&#10;\usepackage{tikz}&#10;\usepackage{pgfplots}&#10;\usepackage{systeme,mathtools}&#10;\usepackage{mathtools}% superior to amsmath&#10;\usepackage{amsmath}&#10;\usepackage{amssymb}&#10;\usepackage{hyperref}&#10;\usepackage{siunitx}&#10;\usepackage{subfigure}% Support for small, `sub' figures and tables&#10;\usepackage{float}&#10;\usepackage{amsmath,amssymb}  % latex math&#10;\usepackage{bm,upgreek}  % allows you to write bold greek letters (upper &amp; lower case)&#10;\usepackage{subfigure}  % allows subfigures in figure&#10;%\usepackage{caption}&#10;%\usepackage{subcaption}&#10;&#10;&#10;\begin{document}&#10;&#10;\begin{equation*}&#10;    \begin{aligned}&#10;&amp; \underset{\theta }{\text{min}}&#10;&amp; &amp;\frac{1}{N} \sum_{i=1}^{N}|u_i - u_{\theta,i}|^2 \\&#10;&amp; \text{s.t.}\\&#10;&amp; &amp; &amp; u_{\theta} = \sum_{j=1}^{L} \beta_{j}\sigma \left(w_jt + b_j \right) \\&#10;&amp; &amp; &amp; \theta = \{\bm{w},\bm{b},\bm{\beta}\}^T \in \mathbb{R}^{3L} \\&#10;&amp; &amp; &amp;  \bm{w},\bm{b},\bm{\beta} \in \mathbb{R}^L \\&#10;\end{aligned}&#10;\end{equation*}&#10;&#10;\end{document}" id="223" name="Google Shape;223;p7" title="IguanaTex Bitmap Display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270" y="3951542"/>
            <a:ext cx="2552686" cy="23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Data-driven training (cont’d)</a:t>
            </a:r>
            <a:endParaRPr/>
          </a:p>
        </p:txBody>
      </p:sp>
      <p:sp>
        <p:nvSpPr>
          <p:cNvPr id="229" name="Google Shape;229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719" y="2234635"/>
            <a:ext cx="4068245" cy="164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7719" y="3882402"/>
            <a:ext cx="4723258" cy="1647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 txBox="1"/>
          <p:nvPr/>
        </p:nvSpPr>
        <p:spPr>
          <a:xfrm>
            <a:off x="3247348" y="1737719"/>
            <a:ext cx="3144000" cy="192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https://benmoseley.blog/my-research/so-what-is-a-physics-informed-neural-network/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accent2"/>
                </a:solidFill>
              </a:rPr>
              <a:t>Data-driven training (cont’d)</a:t>
            </a:r>
            <a:endParaRPr/>
          </a:p>
        </p:txBody>
      </p:sp>
      <p:sp>
        <p:nvSpPr>
          <p:cNvPr id="238" name="Google Shape;238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9"/>
          <p:cNvSpPr txBox="1"/>
          <p:nvPr>
            <p:ph idx="1" type="body"/>
          </p:nvPr>
        </p:nvSpPr>
        <p:spPr>
          <a:xfrm>
            <a:off x="567495" y="5761888"/>
            <a:ext cx="3620346" cy="924071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80"/>
              <a:buChar char="►"/>
            </a:pPr>
            <a:r>
              <a:rPr b="1" lang="en-US" sz="1600"/>
              <a:t>Question</a:t>
            </a:r>
            <a:r>
              <a:rPr lang="en-US" sz="1600"/>
              <a:t>: how can this issue be avoided/mitigated?</a:t>
            </a:r>
            <a:endParaRPr/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719" y="2234635"/>
            <a:ext cx="4068245" cy="164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7719" y="3882402"/>
            <a:ext cx="4723258" cy="164776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9"/>
          <p:cNvSpPr txBox="1"/>
          <p:nvPr/>
        </p:nvSpPr>
        <p:spPr>
          <a:xfrm>
            <a:off x="3247348" y="1737719"/>
            <a:ext cx="3144000" cy="192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https://benmoseley.blog/my-research/so-what-is-a-physics-informed-neural-network/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2022-11-14T20:28:47Z</dcterms:created>
  <dc:creator>Schiassi, Enrico - (eschiassi)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8901aa-f724-46bf-bb4f-aef09392934b_Enabled">
    <vt:lpwstr>true</vt:lpwstr>
  </property>
  <property fmtid="{D5CDD505-2E9C-101B-9397-08002B2CF9AE}" pid="3" name="MSIP_Label_d38901aa-f724-46bf-bb4f-aef09392934b_SetDate">
    <vt:lpwstr>2024-08-21T07:06:47Z</vt:lpwstr>
  </property>
  <property fmtid="{D5CDD505-2E9C-101B-9397-08002B2CF9AE}" pid="4" name="MSIP_Label_d38901aa-f724-46bf-bb4f-aef09392934b_Method">
    <vt:lpwstr>Standard</vt:lpwstr>
  </property>
  <property fmtid="{D5CDD505-2E9C-101B-9397-08002B2CF9AE}" pid="5" name="MSIP_Label_d38901aa-f724-46bf-bb4f-aef09392934b_Name">
    <vt:lpwstr>Internal - No Label</vt:lpwstr>
  </property>
  <property fmtid="{D5CDD505-2E9C-101B-9397-08002B2CF9AE}" pid="6" name="MSIP_Label_d38901aa-f724-46bf-bb4f-aef09392934b_SiteId">
    <vt:lpwstr>eb06985d-06ca-4a17-81da-629ab99f6505</vt:lpwstr>
  </property>
  <property fmtid="{D5CDD505-2E9C-101B-9397-08002B2CF9AE}" pid="7" name="MSIP_Label_d38901aa-f724-46bf-bb4f-aef09392934b_ActionId">
    <vt:lpwstr>57801c1c-30c5-4e11-b8b9-0d9cffc9b3c2</vt:lpwstr>
  </property>
  <property fmtid="{D5CDD505-2E9C-101B-9397-08002B2CF9AE}" pid="8" name="MSIP_Label_d38901aa-f724-46bf-bb4f-aef09392934b_ContentBits">
    <vt:lpwstr>0</vt:lpwstr>
  </property>
</Properties>
</file>